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1.gif" ContentType="image/gif"/>
  <Override PartName="/ppt/media/image63.gif" ContentType="image/g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7" r:id="rId3"/>
    <p:sldId id="259" r:id="rId4"/>
    <p:sldId id="342" r:id="rId5"/>
    <p:sldId id="343" r:id="rId6"/>
    <p:sldId id="353" r:id="rId7"/>
    <p:sldId id="341" r:id="rId8"/>
    <p:sldId id="303" r:id="rId9"/>
    <p:sldId id="365" r:id="rId10"/>
    <p:sldId id="345" r:id="rId11"/>
    <p:sldId id="285" r:id="rId12"/>
    <p:sldId id="349" r:id="rId13"/>
    <p:sldId id="339" r:id="rId14"/>
    <p:sldId id="258" r:id="rId15"/>
    <p:sldId id="291" r:id="rId16"/>
    <p:sldId id="367" r:id="rId17"/>
    <p:sldId id="298" r:id="rId18"/>
    <p:sldId id="300" r:id="rId19"/>
    <p:sldId id="265" r:id="rId20"/>
    <p:sldId id="288" r:id="rId21"/>
    <p:sldId id="267" r:id="rId22"/>
    <p:sldId id="268" r:id="rId23"/>
    <p:sldId id="269" r:id="rId24"/>
    <p:sldId id="346" r:id="rId25"/>
    <p:sldId id="271" r:id="rId26"/>
    <p:sldId id="270" r:id="rId27"/>
    <p:sldId id="352" r:id="rId28"/>
    <p:sldId id="274" r:id="rId29"/>
    <p:sldId id="275" r:id="rId30"/>
    <p:sldId id="331" r:id="rId31"/>
    <p:sldId id="332" r:id="rId32"/>
    <p:sldId id="335" r:id="rId33"/>
    <p:sldId id="336" r:id="rId34"/>
    <p:sldId id="337" r:id="rId35"/>
    <p:sldId id="338" r:id="rId36"/>
    <p:sldId id="280" r:id="rId37"/>
    <p:sldId id="281" r:id="rId38"/>
    <p:sldId id="366" r:id="rId39"/>
    <p:sldId id="350" r:id="rId40"/>
    <p:sldId id="357" r:id="rId41"/>
    <p:sldId id="359" r:id="rId42"/>
    <p:sldId id="354" r:id="rId43"/>
    <p:sldId id="361" r:id="rId44"/>
    <p:sldId id="360" r:id="rId45"/>
    <p:sldId id="356" r:id="rId46"/>
    <p:sldId id="362" r:id="rId47"/>
    <p:sldId id="363" r:id="rId48"/>
    <p:sldId id="355" r:id="rId49"/>
    <p:sldId id="364" r:id="rId50"/>
    <p:sldId id="351" r:id="rId51"/>
    <p:sldId id="35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2F4801-C4C6-4D12-9DE4-CEFA8FEC25DF}" v="2887" dt="2019-09-29T20:20:22.429"/>
    <p1510:client id="{1F6ED029-FDCC-4B03-82A2-2D0E3A65D4CF}" v="1" dt="2019-09-30T15:40:32.398"/>
    <p1510:client id="{57AB8EDD-B337-450F-8637-CA659518AA0E}" v="334" dt="2019-09-30T16:10:16.205"/>
    <p1510:client id="{592D51AD-5848-4D58-A9CF-908A6E0B43E3}" v="985" dt="2019-09-29T18:12:53.991"/>
    <p1510:client id="{6F30A94F-6308-41C2-A26D-60EC6C659D31}" v="13" dt="2019-09-30T19:37:25.207"/>
    <p1510:client id="{7870A9DF-ADB7-423A-BE2A-8C9246B1F5B9}" v="705" dt="2019-09-29T17:28:53.877"/>
    <p1510:client id="{C05D7804-6186-4E76-AB55-744024FB79CC}" v="1394" dt="2019-09-30T21:50:08.6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60" d="100"/>
          <a:sy n="60" d="100"/>
        </p:scale>
        <p:origin x="43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9/30/2019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a conjunction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AC6 has controllable separation, and FIREBIRD did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9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be equatorward.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19 degrees off the equator so a huge chunk of electrons not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9/30/2019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9/30/2019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9/30/2019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9/30/2019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9/30/2019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the wave-particle phase difference and electric field amplitude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36" y="170593"/>
            <a:ext cx="4607396" cy="32585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70" y="365125"/>
            <a:ext cx="5832613" cy="1325563"/>
          </a:xfrm>
        </p:spPr>
        <p:txBody>
          <a:bodyPr/>
          <a:lstStyle/>
          <a:p>
            <a:r>
              <a:rPr lang="en-US" dirty="0"/>
              <a:t>Electron Microbursts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560443"/>
            <a:ext cx="5432612" cy="4616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manifestation of wave-particle interactions are microbursts</a:t>
            </a:r>
          </a:p>
          <a:p>
            <a:r>
              <a:rPr lang="en-US" dirty="0"/>
              <a:t>Microbursts are a &lt; 1 second intense bursts of electrons</a:t>
            </a:r>
          </a:p>
          <a:p>
            <a:r>
              <a:rPr lang="en-US" dirty="0"/>
              <a:t>First reported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Observed with a high altitude balloon</a:t>
            </a:r>
          </a:p>
          <a:p>
            <a:r>
              <a:rPr lang="en-US" dirty="0"/>
              <a:t>Also observed by LEO spacecraft</a:t>
            </a:r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495181" y="3357116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A53222C-0FA5-42A0-9B10-A93A6679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06" y="3251783"/>
            <a:ext cx="3815644" cy="3514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B67-3912-47A5-919B-0B7B5E2229C1}"/>
              </a:ext>
            </a:extLst>
          </p:cNvPr>
          <p:cNvSpPr txBox="1"/>
          <p:nvPr/>
        </p:nvSpPr>
        <p:spPr>
          <a:xfrm>
            <a:off x="10423524" y="6129338"/>
            <a:ext cx="18303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cs typeface="Calibri"/>
              </a:rPr>
              <a:t>Blake et al., 1996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Microbursts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9792-6429-4141-800F-7F14127D4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638533"/>
            <a:ext cx="5736535" cy="15933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Microbursts are observed under the outer radiation belt footprints (4 &lt; L &lt; 8)</a:t>
            </a:r>
          </a:p>
          <a:p>
            <a:r>
              <a:rPr lang="en-US" dirty="0"/>
              <a:t>In the 0-12 magnetic local time</a:t>
            </a:r>
          </a:p>
          <a:p>
            <a:r>
              <a:rPr lang="en-US" dirty="0"/>
              <a:t>Occur more frequently when the magnetosphere is disturbed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93F16-75EF-45E7-B5B6-A9013876C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0403"/>
            <a:ext cx="10174357" cy="2853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000B5-5E24-4DFC-8C09-A75BBFA699F7}"/>
              </a:ext>
            </a:extLst>
          </p:cNvPr>
          <p:cNvSpPr txBox="1"/>
          <p:nvPr/>
        </p:nvSpPr>
        <p:spPr>
          <a:xfrm>
            <a:off x="6629400" y="4638533"/>
            <a:ext cx="4949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Studies show that microbursts 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deplete the outer radiation belt electrons on the order of hours to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influence atmospheric chemistry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5C9EA-1B67-44DD-ADC9-CC89539D6061}"/>
              </a:ext>
            </a:extLst>
          </p:cNvPr>
          <p:cNvSpPr txBox="1"/>
          <p:nvPr/>
        </p:nvSpPr>
        <p:spPr>
          <a:xfrm>
            <a:off x="10702787" y="4303644"/>
            <a:ext cx="142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Douma</a:t>
            </a:r>
            <a:r>
              <a:rPr lang="en-US" sz="1200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10251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study the microburst scattering mechanism?</a:t>
            </a:r>
          </a:p>
          <a:p>
            <a:pPr lvl="1"/>
            <a:r>
              <a:rPr lang="en-US" dirty="0"/>
              <a:t>More accurately predict when microbursts occur and thus predict their effects on the environment and human presence in space</a:t>
            </a:r>
          </a:p>
          <a:p>
            <a:pPr lvl="1"/>
            <a:r>
              <a:rPr lang="en-US" dirty="0"/>
              <a:t>Fill in missing physics of how waves and particles interact in the plasma</a:t>
            </a:r>
          </a:p>
          <a:p>
            <a:pPr lvl="1"/>
            <a:r>
              <a:rPr lang="en-US" dirty="0"/>
              <a:t>Determine if microburst scattering mechanism is a diffusive or non-linear process</a:t>
            </a:r>
          </a:p>
          <a:p>
            <a:r>
              <a:rPr lang="en-US" dirty="0"/>
              <a:t>Roadblocks</a:t>
            </a:r>
          </a:p>
          <a:p>
            <a:pPr lvl="1"/>
            <a:r>
              <a:rPr lang="en-US" dirty="0"/>
              <a:t>Very sparse data coverage</a:t>
            </a:r>
          </a:p>
          <a:p>
            <a:pPr lvl="1"/>
            <a:r>
              <a:rPr lang="en-US" dirty="0"/>
              <a:t>Microbursts and waves are never observed in the same place</a:t>
            </a:r>
          </a:p>
          <a:p>
            <a:pPr lvl="1"/>
            <a:r>
              <a:rPr lang="en-US" dirty="0"/>
              <a:t>Conjunction studies, e.g. Breneman et al., 2017, try to link the waves and microburst electrons but good conjunctions are rare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Estimate the microburst size distribution and compare it to the wave distribution</a:t>
            </a:r>
          </a:p>
          <a:p>
            <a:pPr lvl="1"/>
            <a:r>
              <a:rPr lang="en-US" dirty="0"/>
              <a:t>Study the microburst scattering in-situ in the heart of the outer radiation belt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5" y="1722870"/>
            <a:ext cx="4055230" cy="462972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7A8F01-2628-4798-8993-50AE4ACA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814"/>
            <a:ext cx="5181600" cy="4725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Build by MSU and University of New Hampshire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Pair of CubeSats launched on January 2015 into 600x400 km, </a:t>
            </a:r>
            <a:r>
              <a:rPr lang="en-US">
                <a:ea typeface="+mn-lt"/>
                <a:cs typeface="+mn-lt"/>
              </a:rPr>
              <a:t>99° inclination orbit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Separation in-track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Six programmable energy channels observing electrons from 200 keV to &gt; 1 MeV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Still operational and commanded by Arlo </a:t>
            </a:r>
            <a:r>
              <a:rPr lang="en-US">
                <a:ea typeface="+mn-lt"/>
                <a:cs typeface="+mn-lt"/>
              </a:rPr>
              <a:t>Johnson and me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CACF-9446-4EE9-A775-F3B6F14F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Determine The Size of Microbursts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6C19-0250-43C5-8146-0DE965F69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One of FIREBIRD-II's science goals was to find the scale size of individual microbursts</a:t>
            </a:r>
          </a:p>
          <a:p>
            <a:r>
              <a:rPr lang="en-US" i="1">
                <a:cs typeface="Calibri"/>
              </a:rPr>
              <a:t>Crew et al., 2016 </a:t>
            </a:r>
            <a:r>
              <a:rPr lang="en-US">
                <a:cs typeface="Calibri"/>
              </a:rPr>
              <a:t>first reported a few microbursts observed simulateniusly by FIREBIRD-II</a:t>
            </a:r>
          </a:p>
          <a:p>
            <a:r>
              <a:rPr lang="en-US">
                <a:cs typeface="Calibri"/>
              </a:rPr>
              <a:t>The size of those microbursts was greater than </a:t>
            </a:r>
            <a:r>
              <a:rPr lang="en-US" dirty="0">
                <a:cs typeface="Calibri"/>
              </a:rPr>
              <a:t>&gt;11 km</a:t>
            </a:r>
            <a:endParaRPr lang="en-US"/>
          </a:p>
          <a:p>
            <a:r>
              <a:rPr lang="en-US">
                <a:cs typeface="Calibri"/>
              </a:rPr>
              <a:t>Soon after, we found a larger microburst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7" descr="A pencil and paper&#10;&#10;Description generated with high confidence">
            <a:extLst>
              <a:ext uri="{FF2B5EF4-FFF2-40B4-BE49-F238E27FC236}">
                <a16:creationId xmlns:a16="http://schemas.microsoft.com/office/drawing/2014/main" id="{F1DFB6D5-A573-405B-A2F4-BCA7D60B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02" y="1365550"/>
            <a:ext cx="4979449" cy="48114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7418-ADDD-4F01-9320-D686D182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758-1061-40AE-BBF7-8FE459CC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52702" y="309155"/>
            <a:ext cx="10254932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94" y="453974"/>
            <a:ext cx="5949110" cy="5949110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Simultaneously seen by both FIREBIRD-II units on February 2nd, 2015 </a:t>
            </a:r>
            <a:r>
              <a:rPr lang="en-US" sz="2600" dirty="0">
                <a:ea typeface="+mn-lt"/>
                <a:cs typeface="+mn-lt"/>
              </a:rPr>
              <a:t>above Sweden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electrons with energies up to 555-771 keV 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FU3 and FU4 were separated by ≈ 20 km</a:t>
            </a:r>
            <a:endParaRPr lang="en-US" sz="26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08339" y="1417752"/>
            <a:ext cx="5330190" cy="48408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in LEO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Latitudinal scale size 29 ± 1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Longitudinal scale size 51 ± 1 km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at the magnetic equator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Radial scale size 500 ± 10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Azimuthal scale size 530 ± 10 km</a:t>
            </a: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Equatorial microburst size is similar to the whistler-mode chorus source scale sizes reported in [</a:t>
            </a:r>
            <a:r>
              <a:rPr lang="en-US" sz="2600" dirty="0" err="1">
                <a:ea typeface="+mn-lt"/>
                <a:cs typeface="+mn-lt"/>
              </a:rPr>
              <a:t>Agapitov</a:t>
            </a:r>
            <a:r>
              <a:rPr lang="en-US" sz="2600" dirty="0">
                <a:ea typeface="+mn-lt"/>
                <a:cs typeface="+mn-lt"/>
              </a:rPr>
              <a:t> et al., 2011, 2017]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alibri"/>
              </a:rPr>
              <a:t>M. </a:t>
            </a:r>
            <a:r>
              <a:rPr lang="en-US" dirty="0" err="1">
                <a:cs typeface="Calibri"/>
              </a:rPr>
              <a:t>Shumko</a:t>
            </a:r>
            <a:r>
              <a:rPr lang="en-US" dirty="0">
                <a:cs typeface="Calibri"/>
              </a:rPr>
              <a:t>, A.T. Johnson, J.G. Sample, B.A. Griffith, D.L. Turner, T.P. O’Brien, O. </a:t>
            </a:r>
            <a:r>
              <a:rPr lang="en-US" dirty="0" err="1">
                <a:cs typeface="Calibri" panose="020F0502020204030204"/>
              </a:rPr>
              <a:t>Agapitov</a:t>
            </a:r>
            <a:r>
              <a:rPr lang="en-US" dirty="0">
                <a:cs typeface="Calibri" panose="020F0502020204030204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 (2019). Microburst Size Distribution Derived with AeroCube-6.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Submitted</a:t>
            </a:r>
            <a:r>
              <a:rPr lang="en-US" dirty="0">
                <a:cs typeface="Calibri"/>
              </a:rPr>
              <a:t> to Journal of Geophysical Research</a:t>
            </a:r>
            <a:endParaRPr lang="en-US" dirty="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Estimate microburst size distribution and compare it to the waves believed to generate microbursts</a:t>
            </a:r>
          </a:p>
          <a:p>
            <a:r>
              <a:rPr lang="en-US" dirty="0">
                <a:ea typeface="+mn-lt"/>
                <a:cs typeface="+mn-lt"/>
              </a:rPr>
              <a:t>Analyze and model microbursts observed in the heart of the outer radiation belt</a:t>
            </a:r>
          </a:p>
          <a:p>
            <a:r>
              <a:rPr lang="en-US" dirty="0">
                <a:cs typeface="Calibri"/>
              </a:rPr>
              <a:t>Path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>
            <a:normAutofit/>
          </a:bodyPr>
          <a:lstStyle/>
          <a:p>
            <a:r>
              <a:rPr lang="en-US" dirty="0"/>
              <a:t>Pair of CubeSats, launched in June 2014 into a 620x700km, 98 degree inclination orbit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 &gt; 35 </a:t>
            </a:r>
            <a:r>
              <a:rPr lang="en-US" dirty="0" err="1"/>
              <a:t>keV</a:t>
            </a:r>
            <a:r>
              <a:rPr lang="en-US" dirty="0"/>
              <a:t>, and &gt; 1 MeV electrons</a:t>
            </a:r>
          </a:p>
          <a:p>
            <a:pPr lvl="1"/>
            <a:r>
              <a:rPr lang="en-US" dirty="0"/>
              <a:t>&gt; 400 </a:t>
            </a:r>
            <a:r>
              <a:rPr lang="en-US" dirty="0" err="1"/>
              <a:t>keV</a:t>
            </a:r>
            <a:r>
              <a:rPr lang="en-US" dirty="0"/>
              <a:t>, and &gt;20 MeV protons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398378" y="1368859"/>
            <a:ext cx="4434418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Expand on the FIREBIRD-II and other case studies with a statistical study using AC-6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AC-6 has observed numerous coincident microbursts at varying separations</a:t>
            </a:r>
            <a:endParaRPr lang="en-US" sz="2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07054D5-B549-4CD1-BA31-6B6E7DB7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" y="3536260"/>
            <a:ext cx="6790544" cy="28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832875" y="1973742"/>
            <a:ext cx="95098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Microbursts identified with the burst parameter [O'Brien et al., 2003]</a:t>
            </a:r>
            <a:endParaRPr lang="en-US" sz="2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microbursts with correlation &gt; 0.8 were considered coincident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F4A70A-A745-43EC-AE51-4418AF8E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15" y="3936437"/>
            <a:ext cx="10515600" cy="16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034" y="1348328"/>
            <a:ext cx="5012853" cy="50128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853581" y="1187253"/>
            <a:ext cx="4875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Well-correlated microburst detections were used for the microburst size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712621" cy="24086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>
                <a:cs typeface="Calibri"/>
              </a:rPr>
              <a:t> </a:t>
            </a:r>
            <a:r>
              <a:rPr lang="en-US" sz="2000">
                <a:cs typeface="Calibri"/>
              </a:rPr>
              <a:t>We now we have to do extra work to make the microburst distribution more intuitive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The compounding effects due to random microburst locations and sizes were modeled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Analytic and Monte Carlo models were developed</a:t>
            </a:r>
          </a:p>
          <a:p>
            <a:pPr lvl="1"/>
            <a:r>
              <a:rPr lang="en-US" sz="2000">
                <a:cs typeface="Calibri"/>
              </a:rPr>
              <a:t>Monte Carlo model is more flexible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Assume microburst occur randomly around AC6 </a:t>
            </a:r>
          </a:p>
          <a:p>
            <a:pPr lvl="1"/>
            <a:r>
              <a:rPr lang="en-US" sz="2000" dirty="0">
                <a:cs typeface="Calibri"/>
              </a:rPr>
              <a:t>Microburst footprint is circular</a:t>
            </a:r>
          </a:p>
          <a:p>
            <a:pPr lvl="1"/>
            <a:r>
              <a:rPr lang="en-US" sz="2000" dirty="0">
                <a:cs typeface="Calibri"/>
              </a:rPr>
              <a:t>And a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FC0517-E6F9-4274-909C-44FE4FD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37" y="1581721"/>
            <a:ext cx="4702628" cy="4694254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537633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537633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8327DE9-9929-4871-BC28-2E323D6BAF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9556" y="2366083"/>
            <a:ext cx="4626289" cy="3958793"/>
          </a:xfrm>
          <a:prstGeom prst="rect">
            <a:avLst/>
          </a:prstGeom>
        </p:spPr>
      </p:pic>
      <p:pic>
        <p:nvPicPr>
          <p:cNvPr id="9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53CDF60-448F-4FB8-9E06-59DD893AA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269" y="2410069"/>
            <a:ext cx="4985327" cy="3868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70EF0-C9E2-435F-A48E-40B4C3468C6B}"/>
              </a:ext>
            </a:extLst>
          </p:cNvPr>
          <p:cNvSpPr txBox="1"/>
          <p:nvPr/>
        </p:nvSpPr>
        <p:spPr>
          <a:xfrm>
            <a:off x="833583" y="1641764"/>
            <a:ext cx="5121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f(d|d</a:t>
            </a:r>
            <a:r>
              <a:rPr lang="en-US" i="1" baseline="-25000">
                <a:cs typeface="Calibri"/>
              </a:rPr>
              <a:t>0</a:t>
            </a:r>
            <a:r>
              <a:rPr lang="en-US" i="1">
                <a:cs typeface="Calibri"/>
              </a:rPr>
              <a:t>) = </a:t>
            </a:r>
            <a:r>
              <a:rPr lang="en-US" i="1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</a:t>
            </a:r>
            <a:endParaRPr lang="en-US" i="1">
              <a:cs typeface="Calibri"/>
            </a:endParaRPr>
          </a:p>
          <a:p>
            <a:r>
              <a:rPr lang="en-US" dirty="0">
                <a:cs typeface="Calibri"/>
              </a:rPr>
              <a:t>Consistant range of </a:t>
            </a:r>
            <a:r>
              <a:rPr lang="en-US" i="1">
                <a:cs typeface="Calibri"/>
              </a:rPr>
              <a:t>d</a:t>
            </a:r>
            <a:r>
              <a:rPr lang="en-US" i="1" baseline="-25000">
                <a:cs typeface="Calibri"/>
              </a:rPr>
              <a:t>0</a:t>
            </a:r>
            <a:r>
              <a:rPr lang="en-US">
                <a:cs typeface="Calibri"/>
              </a:rPr>
              <a:t>: 38-129 km | median 73 km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BCF2-025E-414F-93AA-98B667AA810C}"/>
              </a:ext>
            </a:extLst>
          </p:cNvPr>
          <p:cNvSpPr txBox="1"/>
          <p:nvPr/>
        </p:nvSpPr>
        <p:spPr>
          <a:xfrm>
            <a:off x="6033366" y="1680729"/>
            <a:ext cx="5260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f(d|a, d</a:t>
            </a:r>
            <a:r>
              <a:rPr lang="en-US" i="1" baseline="-25000">
                <a:ea typeface="+mn-lt"/>
                <a:cs typeface="+mn-lt"/>
              </a:rPr>
              <a:t>0</a:t>
            </a:r>
            <a:r>
              <a:rPr lang="en-US" i="1">
                <a:ea typeface="+mn-lt"/>
                <a:cs typeface="+mn-lt"/>
              </a:rPr>
              <a:t>, 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  <a:r>
              <a:rPr lang="en-US" i="1" dirty="0"/>
              <a:t>= a</a:t>
            </a:r>
            <a:r>
              <a:rPr lang="en-US" i="1" dirty="0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 + (1-a)δ(d-d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</a:p>
          <a:p>
            <a:r>
              <a:rPr lang="en-US"/>
              <a:t>0.1% &lt; </a:t>
            </a:r>
            <a:r>
              <a:rPr lang="en-US" i="1"/>
              <a:t>a</a:t>
            </a:r>
            <a:r>
              <a:rPr lang="en-US"/>
              <a:t> &lt; 16% | 12 &lt; </a:t>
            </a:r>
            <a:r>
              <a:rPr lang="en-US" i="1"/>
              <a:t>d</a:t>
            </a:r>
            <a:r>
              <a:rPr lang="en-US" i="1" baseline="-25000"/>
              <a:t>0</a:t>
            </a:r>
            <a:r>
              <a:rPr lang="en-US"/>
              <a:t> &lt; 47 km | 76 &lt; </a:t>
            </a:r>
            <a:r>
              <a:rPr lang="en-US" i="1"/>
              <a:t>d</a:t>
            </a:r>
            <a:r>
              <a:rPr lang="en-US" i="1" baseline="-25000"/>
              <a:t>1</a:t>
            </a:r>
            <a:r>
              <a:rPr lang="en-US" i="1" dirty="0"/>
              <a:t> </a:t>
            </a:r>
            <a:r>
              <a:rPr lang="en-US"/>
              <a:t>&lt; 234 km</a:t>
            </a:r>
          </a:p>
        </p:txBody>
      </p:sp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681" y="1340303"/>
            <a:ext cx="4989253" cy="49892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896087" y="2179434"/>
            <a:ext cx="46105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Same procedure as the LEO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Most microbursts were generated in a &lt; 200 km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Implies that waves that scatter microbursts must have correlated properties on those spatial sizes</a:t>
            </a:r>
          </a:p>
        </p:txBody>
      </p:sp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829C5-6379-4969-8B8A-708385AD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Microburst and Wave Distributions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375D8-CCC9-4D65-ACAD-65EC9ED2C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a dataset from </a:t>
            </a:r>
            <a:r>
              <a:rPr lang="en-US" dirty="0" err="1"/>
              <a:t>Agapitov</a:t>
            </a:r>
            <a:r>
              <a:rPr lang="en-US" dirty="0"/>
              <a:t> et al., 2018</a:t>
            </a:r>
          </a:p>
          <a:p>
            <a:pPr lvl="1"/>
            <a:r>
              <a:rPr lang="en-US" dirty="0"/>
              <a:t>Chorus waves observed by the THEMIS mission were correlated</a:t>
            </a:r>
          </a:p>
          <a:p>
            <a:pPr lvl="1"/>
            <a:r>
              <a:rPr lang="en-US" dirty="0"/>
              <a:t>Waves were split up by low and high amplitude</a:t>
            </a:r>
          </a:p>
          <a:p>
            <a:r>
              <a:rPr lang="en-US" dirty="0"/>
              <a:t>The fraction of highly correlated chorus waves to all waves was calculated</a:t>
            </a:r>
          </a:p>
          <a:p>
            <a:r>
              <a:rPr lang="en-US" dirty="0"/>
              <a:t>Similar analysis for the microburst distribution</a:t>
            </a:r>
          </a:p>
          <a:p>
            <a:r>
              <a:rPr lang="en-US" dirty="0"/>
              <a:t>Microburst trend follows the high amplitude chorus waves more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A5C2-471E-4E91-A7FE-078A6C04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21C85-45A7-4EE9-AD67-581A9B77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pic>
        <p:nvPicPr>
          <p:cNvPr id="10" name="Content Placeholder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21AD63-EABE-4FB2-89F6-D4E64BBFA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Most microbursts observed for AC-6 separations less than a few tens of km</a:t>
            </a:r>
          </a:p>
          <a:p>
            <a:r>
              <a:rPr lang="en-US" dirty="0">
                <a:cs typeface="Calibri"/>
              </a:rPr>
              <a:t>Most microbursts map to sizes less than 200 km at the magnetic equator</a:t>
            </a:r>
          </a:p>
          <a:p>
            <a:r>
              <a:rPr lang="en-US" dirty="0">
                <a:cs typeface="Calibri"/>
              </a:rPr>
              <a:t>The equatorial microburst distribution better matches the high amplitude chorus wave distribution</a:t>
            </a:r>
          </a:p>
          <a:p>
            <a:r>
              <a:rPr lang="en-US" dirty="0">
                <a:cs typeface="Calibri"/>
              </a:rPr>
              <a:t>Modeling the microburst size distribution is imperative to understand the fraction of microbursts observed by AC-6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Shumko</a:t>
            </a:r>
            <a:r>
              <a:rPr lang="en-US" dirty="0">
                <a:ea typeface="+mn-lt"/>
                <a:cs typeface="+mn-lt"/>
              </a:rPr>
              <a:t>, M., Turner, D. L., O'Brien, T. P., </a:t>
            </a:r>
            <a:r>
              <a:rPr lang="en-US" dirty="0" err="1">
                <a:ea typeface="+mn-lt"/>
                <a:cs typeface="+mn-lt"/>
              </a:rPr>
              <a:t>Claudepierre</a:t>
            </a:r>
            <a:r>
              <a:rPr lang="en-US" dirty="0">
                <a:ea typeface="+mn-lt"/>
                <a:cs typeface="+mn-lt"/>
              </a:rPr>
              <a:t>, S. G., Sample, J., Hartley, D. P., ... &amp; Mitchell, D. G. (2018). Evidence of microbursts observed near the equatorial plane in the outer van Allen radiation belt. Geophysical Research Letters, 45(16), 8044-8053.</a:t>
            </a:r>
          </a:p>
          <a:p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of identically instrumented satellites launched in August 2012. </a:t>
            </a:r>
          </a:p>
          <a:p>
            <a:r>
              <a:rPr lang="en-US" dirty="0"/>
              <a:t>In a highly elliptical (618 x 30,414 km), low inclination 10.2° orbit.</a:t>
            </a:r>
          </a:p>
          <a:p>
            <a:r>
              <a:rPr lang="en-US" dirty="0"/>
              <a:t>Many instruments observing particles and waves.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Microburst signatures were found in the equatorial region (MLT=19, L=6,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Signatures were observed by </a:t>
                </a:r>
                <a:r>
                  <a:rPr lang="en-US" sz="2800" dirty="0" err="1"/>
                  <a:t>MagEIS</a:t>
                </a:r>
                <a:r>
                  <a:rPr lang="en-US" sz="2800" dirty="0"/>
                  <a:t> low energy instrument on RBSP-A.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wave power observed simultaneously in the lower band chorus frequency range.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  <a:blipFill>
                <a:blip r:embed="rId2"/>
                <a:stretch>
                  <a:fillRect l="-2247" t="-2276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09" y="357395"/>
            <a:ext cx="6054835" cy="60548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568465" y="404125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568465" y="2426557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1998.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First step: converted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  <a:r>
                  <a:rPr lang="en-US" i="1" dirty="0">
                    <a:cs typeface="Calibri"/>
                  </a:rPr>
                  <a:t>.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Second step: 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0.5.</a:t>
                </a:r>
              </a:p>
              <a:p>
                <a:r>
                  <a:rPr lang="en-US" dirty="0">
                    <a:cs typeface="Calibri"/>
                  </a:rPr>
                  <a:t>Last step: Check if the source of the microburst PSD is bounded by resonance curves and along diffusion 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5557329" y="4370043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559668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5559668" y="2496365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588244" y="4503127"/>
            <a:ext cx="41323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1850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1378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09687" y="2600690"/>
            <a:ext cx="413239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92913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2913" y="3079030"/>
            <a:ext cx="500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resonance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23828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607470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7192913" y="1787370"/>
            <a:ext cx="411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  <a:r>
              <a:rPr lang="en-US" dirty="0"/>
              <a:t>: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7192913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" y="31689"/>
            <a:ext cx="7838407" cy="66324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7878654" y="194754"/>
            <a:ext cx="461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Observations of microbursts at the magnetic equator allows us to study the wave-particle interactions in-situ. No need for conjunction studies.</a:t>
            </a:r>
          </a:p>
          <a:p>
            <a:r>
              <a:rPr lang="en-US" sz="2000" dirty="0"/>
              <a:t>Microburst electrons do not appear to have been transported along single wave characteristic curves.</a:t>
            </a:r>
          </a:p>
          <a:p>
            <a:pPr lvl="1"/>
            <a:r>
              <a:rPr lang="en-US" sz="2000" dirty="0"/>
              <a:t>These microbursts may have been generated during wave generation e.g. </a:t>
            </a:r>
            <a:r>
              <a:rPr lang="en-US" sz="2000" i="1" dirty="0" err="1"/>
              <a:t>Hikishima</a:t>
            </a:r>
            <a:r>
              <a:rPr lang="en-US" sz="2000" i="1" dirty="0"/>
              <a:t> et al., </a:t>
            </a:r>
            <a:r>
              <a:rPr lang="en-US" sz="2000" dirty="0"/>
              <a:t>2010.</a:t>
            </a:r>
          </a:p>
          <a:p>
            <a:r>
              <a:rPr lang="en-US" sz="2000" dirty="0"/>
              <a:t>Other microbursts have been identified in this dataset and may soon be analyzed</a:t>
            </a:r>
            <a:endParaRPr lang="en-US" sz="20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Path 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statistical study of microbursts and waves observed in-situ with the Van Allen Probes</a:t>
            </a:r>
          </a:p>
          <a:p>
            <a:r>
              <a:rPr lang="en-US" dirty="0">
                <a:cs typeface="Calibri"/>
              </a:rPr>
              <a:t>Use the AC-6 data to study stationary structures e.g. "curtains" [</a:t>
            </a:r>
            <a:r>
              <a:rPr lang="en-US" i="1" dirty="0">
                <a:cs typeface="Calibri"/>
              </a:rPr>
              <a:t>Blake et al., 2016</a:t>
            </a:r>
            <a:r>
              <a:rPr lang="en-US" dirty="0">
                <a:cs typeface="Calibri"/>
              </a:rPr>
              <a:t>] and test the hypothesis that curtains are microbursts in the drift loss cone</a:t>
            </a:r>
          </a:p>
          <a:p>
            <a:r>
              <a:rPr lang="en-US" dirty="0">
                <a:cs typeface="Calibri"/>
              </a:rPr>
              <a:t>Detailed study comparing the microburst and wave sizes</a:t>
            </a:r>
          </a:p>
          <a:p>
            <a:pPr lvl="1"/>
            <a:r>
              <a:rPr lang="en-US" dirty="0">
                <a:cs typeface="Calibri"/>
              </a:rPr>
              <a:t>Apply to other waves and particle precipitation [</a:t>
            </a:r>
            <a:r>
              <a:rPr lang="en-US" i="1" dirty="0" err="1">
                <a:cs typeface="Calibri"/>
              </a:rPr>
              <a:t>Agapitov</a:t>
            </a:r>
            <a:r>
              <a:rPr lang="en-US" i="1" dirty="0">
                <a:cs typeface="Calibri"/>
              </a:rPr>
              <a:t> et al., 2018 and Blum et al., 2017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cs typeface="Calibri"/>
              </a:rPr>
              <a:t>Look for inverse energy dispersed microbursts—lower energy electrons arriving first—to identify the magnetic latitude of scattering [</a:t>
            </a:r>
            <a:r>
              <a:rPr lang="en-US" i="1" dirty="0">
                <a:cs typeface="Calibri"/>
              </a:rPr>
              <a:t>Saito et al., 2012</a:t>
            </a:r>
            <a:r>
              <a:rPr lang="en-US" dirty="0">
                <a:cs typeface="Calibri"/>
              </a:rPr>
              <a:t>]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CCD5-88C3-43C3-85C9-C80568CA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65126"/>
            <a:ext cx="7092950" cy="983058"/>
          </a:xfrm>
        </p:spPr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7706-B046-420D-8E45-4FE8EB774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950" y="1350901"/>
            <a:ext cx="7334650" cy="983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"</a:t>
            </a:r>
            <a:r>
              <a:rPr lang="en-US" dirty="0">
                <a:ea typeface="+mn-lt"/>
                <a:cs typeface="+mn-lt"/>
              </a:rPr>
              <a:t>If I have seen further it is by standing on the shoulders of </a:t>
            </a:r>
            <a:r>
              <a:rPr lang="en-US">
                <a:ea typeface="+mn-lt"/>
                <a:cs typeface="+mn-lt"/>
              </a:rPr>
              <a:t>Giants." - Isaac Newton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6E737-824D-4ECF-8F22-07FB49C6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ED9D9-4305-48A6-9F7B-5E4D80EC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A299CED-CF10-4DDE-AE23-9B8B3FD64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97" y="195894"/>
            <a:ext cx="1776240" cy="2138065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B57C76-10E9-402D-98EA-769004CC2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50" y="2460620"/>
            <a:ext cx="1450478" cy="2131900"/>
          </a:xfrm>
          <a:prstGeom prst="rect">
            <a:avLst/>
          </a:prstGeom>
        </p:spPr>
      </p:pic>
      <p:pic>
        <p:nvPicPr>
          <p:cNvPr id="17" name="Picture 16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BB81952D-2ADA-4324-B7D3-D5C2C50A8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50" y="4717436"/>
            <a:ext cx="1716214" cy="1609808"/>
          </a:xfrm>
          <a:prstGeom prst="rect">
            <a:avLst/>
          </a:prstGeom>
        </p:spPr>
      </p:pic>
      <p:pic>
        <p:nvPicPr>
          <p:cNvPr id="19" name="Picture 1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D525B3-3015-46B7-80B0-EEB3DE37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60" y="2460620"/>
            <a:ext cx="5768763" cy="2131900"/>
          </a:xfrm>
          <a:prstGeom prst="rect">
            <a:avLst/>
          </a:prstGeom>
        </p:spPr>
      </p:pic>
      <p:pic>
        <p:nvPicPr>
          <p:cNvPr id="21" name="Picture 20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4509F6D3-9062-4D01-816D-EAA79D643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68" y="4689279"/>
            <a:ext cx="1667071" cy="1667071"/>
          </a:xfrm>
          <a:prstGeom prst="rect">
            <a:avLst/>
          </a:prstGeom>
        </p:spPr>
      </p:pic>
      <p:pic>
        <p:nvPicPr>
          <p:cNvPr id="23" name="Picture 22" descr="A person in a blue shirt&#10;&#10;Description automatically generated">
            <a:extLst>
              <a:ext uri="{FF2B5EF4-FFF2-40B4-BE49-F238E27FC236}">
                <a16:creationId xmlns:a16="http://schemas.microsoft.com/office/drawing/2014/main" id="{D60BA90C-452D-4F55-83B1-F5633B3F6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17" y="4676713"/>
            <a:ext cx="2257912" cy="1691255"/>
          </a:xfrm>
          <a:prstGeom prst="rect">
            <a:avLst/>
          </a:prstGeom>
        </p:spPr>
      </p:pic>
      <p:pic>
        <p:nvPicPr>
          <p:cNvPr id="25" name="Picture 24" descr="A picture containing person, indoor, floor&#10;&#10;Description automatically generated">
            <a:extLst>
              <a:ext uri="{FF2B5EF4-FFF2-40B4-BE49-F238E27FC236}">
                <a16:creationId xmlns:a16="http://schemas.microsoft.com/office/drawing/2014/main" id="{375C7641-A433-4AA5-8B45-E8C7D1543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0" y="4669014"/>
            <a:ext cx="1519585" cy="1707852"/>
          </a:xfrm>
          <a:prstGeom prst="rect">
            <a:avLst/>
          </a:prstGeom>
        </p:spPr>
      </p:pic>
      <p:pic>
        <p:nvPicPr>
          <p:cNvPr id="27" name="Picture 26" descr="A group of people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4A8B7131-F2CF-4145-839E-CA7D13019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97" y="4634090"/>
            <a:ext cx="1776240" cy="1728430"/>
          </a:xfrm>
          <a:prstGeom prst="rect">
            <a:avLst/>
          </a:prstGeom>
        </p:spPr>
      </p:pic>
      <p:pic>
        <p:nvPicPr>
          <p:cNvPr id="29" name="Picture 2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14AC8FA-1030-4C03-80DE-CFCAE7EE3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882" y="2449698"/>
            <a:ext cx="1836870" cy="2127629"/>
          </a:xfrm>
          <a:prstGeom prst="rect">
            <a:avLst/>
          </a:prstGeom>
        </p:spPr>
      </p:pic>
      <p:pic>
        <p:nvPicPr>
          <p:cNvPr id="31" name="Picture 30" descr="A group of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6554E3A4-58DF-4AF1-9959-462401A072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283" y="3154750"/>
            <a:ext cx="1252089" cy="31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9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5CC-D155-4134-B9AD-ACBB2525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E21A8-9659-4F60-8318-6B32E162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A768-7CC0-4847-AE4A-F015181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69-A01B-4294-8FD6-EE30F7B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5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D38-812E-454D-907F-86989343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 Estimated From FIREBIRD-II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7454-E432-4EFA-A981-24ADD11E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D9E90-28C5-41F6-BDBB-61E6E478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C7151-A19B-4C54-B622-7223AEE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C3BF876-396E-4D97-B055-CD8D8E977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31" y="301625"/>
            <a:ext cx="5997634" cy="59976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BE69-B9A9-4366-BD1B-AF8717F4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325E-0124-4B2E-BF34-0569BE43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1386-3001-4FBE-866C-12AD679B01ED}"/>
              </a:ext>
            </a:extLst>
          </p:cNvPr>
          <p:cNvSpPr txBox="1"/>
          <p:nvPr/>
        </p:nvSpPr>
        <p:spPr>
          <a:xfrm>
            <a:off x="6361289" y="669807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"FUX fit" curves calculated using the time difference between peak maxima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"FU3 minima" curve calculated using the time differences between peak minimums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0AD74-402E-426E-936C-BB6FB2156420}"/>
              </a:ext>
            </a:extLst>
          </p:cNvPr>
          <p:cNvSpPr txBox="1"/>
          <p:nvPr/>
        </p:nvSpPr>
        <p:spPr>
          <a:xfrm>
            <a:off x="6361289" y="4009437"/>
            <a:ext cx="30818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/>
              <a:t>Drift rates</a:t>
            </a:r>
            <a:endParaRPr lang="en-US" sz="2600" dirty="0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CD717-ED04-4958-A284-799372F0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89" y="4380456"/>
            <a:ext cx="2743200" cy="12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4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BD00-3458-4911-B32D-8E6E91BD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Markov Chain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577E-89AA-4A82-9FE7-498624F44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32C1-5539-48C6-B216-C5F0F89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0B7E7-B245-47F6-93BC-DCB3192D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24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21D-2210-4ACB-8A03-2136EB7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Bayes Theorem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0487B-A969-4EBA-99CF-614E47CB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38D7-CD3A-42A8-9D6D-EECC0BF3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7AC6-2128-4269-A7CC-468B444F79EF}"/>
              </a:ext>
            </a:extLst>
          </p:cNvPr>
          <p:cNvSpPr txBox="1"/>
          <p:nvPr/>
        </p:nvSpPr>
        <p:spPr>
          <a:xfrm>
            <a:off x="651309" y="3178609"/>
            <a:ext cx="108971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Derivation: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If events A and B are independent, then the probability of events A and B happening, P(A, B) = P(A)P(B).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But if events A and B are dependent, then P(A, B) = P(B)P(A|B). In other words, it is the probability of B happening multiplied by probability of A happening IF B has happened.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Since A and B are interchangeable, P(B, A) = P(A, B) -&gt; </a:t>
            </a:r>
            <a:r>
              <a:rPr lang="en-US" dirty="0">
                <a:ea typeface="+mn-lt"/>
                <a:cs typeface="+mn-lt"/>
              </a:rPr>
              <a:t>P(B)P(A|B) = P(A)P(B|A). Rearrange and you get P(A|B) = P(B|A)P(A)/P(B)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DE84E-D294-4EE3-8275-144FBA770117}"/>
              </a:ext>
            </a:extLst>
          </p:cNvPr>
          <p:cNvSpPr txBox="1"/>
          <p:nvPr/>
        </p:nvSpPr>
        <p:spPr>
          <a:xfrm>
            <a:off x="-1471" y="1686293"/>
            <a:ext cx="12192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P(A|B) = P(B|A)P(A)</a:t>
            </a:r>
            <a:endParaRPr lang="en-US"/>
          </a:p>
          <a:p>
            <a:pPr algn="ctr"/>
            <a:r>
              <a:rPr lang="en-US" sz="3000" dirty="0">
                <a:cs typeface="Calibri"/>
              </a:rPr>
              <a:t>                P(B)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DDE428-17DE-40BE-B786-D25168E8000C}"/>
              </a:ext>
            </a:extLst>
          </p:cNvPr>
          <p:cNvCxnSpPr/>
          <p:nvPr/>
        </p:nvCxnSpPr>
        <p:spPr>
          <a:xfrm flipV="1">
            <a:off x="6005061" y="2184366"/>
            <a:ext cx="1582687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20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3C04-8F8B-4756-82AC-F689BAB4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26" y="276520"/>
            <a:ext cx="10515600" cy="1325563"/>
          </a:xfrm>
        </p:spPr>
        <p:txBody>
          <a:bodyPr/>
          <a:lstStyle/>
          <a:p>
            <a:r>
              <a:rPr lang="en" dirty="0"/>
              <a:t>Metropolis–Hastings</a:t>
            </a:r>
            <a:r>
              <a:rPr lang="en" dirty="0">
                <a:cs typeface="Calibri Light"/>
              </a:rPr>
              <a:t> MCMC </a:t>
            </a:r>
            <a:r>
              <a:rPr lang="en-US" dirty="0">
                <a:cs typeface="Calibri Light"/>
              </a:rPr>
              <a:t>Sampler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004E-06DD-4029-9CFC-EA88BF5F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8291" y="1449705"/>
            <a:ext cx="5611509" cy="472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Choose an arbitrary starting point, x</a:t>
            </a:r>
            <a:r>
              <a:rPr lang="en-US" baseline="-25000" dirty="0">
                <a:cs typeface="Calibri"/>
              </a:rPr>
              <a:t>0</a:t>
            </a:r>
            <a:r>
              <a:rPr lang="en-US" dirty="0">
                <a:cs typeface="Calibri"/>
              </a:rPr>
              <a:t> in parameter space</a:t>
            </a:r>
          </a:p>
          <a:p>
            <a:r>
              <a:rPr lang="en-US" dirty="0">
                <a:cs typeface="Calibri"/>
              </a:rPr>
              <a:t>For each iteration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in N trials, </a:t>
            </a:r>
          </a:p>
          <a:p>
            <a:pPr lvl="1"/>
            <a:r>
              <a:rPr lang="en-US" dirty="0">
                <a:ea typeface="+mn-lt"/>
                <a:cs typeface="+mn-lt"/>
              </a:rPr>
              <a:t>Propose </a:t>
            </a:r>
            <a:r>
              <a:rPr lang="en-US" dirty="0">
                <a:cs typeface="Calibri"/>
              </a:rPr>
              <a:t>a new 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 using a random distribution e.g. normal centered on x</a:t>
            </a:r>
            <a:r>
              <a:rPr lang="en-US" baseline="-25000" dirty="0">
                <a:cs typeface="Calibri"/>
              </a:rPr>
              <a:t>i-1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Calculate the posterior probability for </a:t>
            </a:r>
            <a:r>
              <a:rPr lang="en-US" dirty="0">
                <a:ea typeface="+mn-lt"/>
                <a:cs typeface="+mn-lt"/>
              </a:rPr>
              <a:t>x</a:t>
            </a:r>
            <a:r>
              <a:rPr lang="en-US" baseline="-25000" dirty="0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 and x</a:t>
            </a:r>
            <a:r>
              <a:rPr lang="en-US" baseline="-25000" dirty="0">
                <a:ea typeface="+mn-lt"/>
                <a:cs typeface="+mn-lt"/>
              </a:rPr>
              <a:t>i-1 </a:t>
            </a:r>
            <a:r>
              <a:rPr lang="en-US" dirty="0">
                <a:ea typeface="+mn-lt"/>
                <a:cs typeface="+mn-lt"/>
              </a:rPr>
              <a:t>and the ratio</a:t>
            </a: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    α = P(x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)/P(x</a:t>
            </a:r>
            <a:r>
              <a:rPr lang="en-US" baseline="-25000" dirty="0">
                <a:cs typeface="Calibri"/>
              </a:rPr>
              <a:t>i-1</a:t>
            </a:r>
            <a:r>
              <a:rPr lang="en-US" dirty="0">
                <a:cs typeface="Calibri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cs typeface="Calibri"/>
              </a:rPr>
              <a:t>If α &gt; 1, accept the proposal </a:t>
            </a:r>
          </a:p>
          <a:p>
            <a:pPr lvl="2"/>
            <a:r>
              <a:rPr lang="en-US" dirty="0">
                <a:cs typeface="Calibri"/>
              </a:rPr>
              <a:t>Otherwise generate a random number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cs typeface="Calibri"/>
              </a:rPr>
              <a:t> between 0 and 1. If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ea typeface="+mn-lt"/>
                <a:cs typeface="+mn-lt"/>
              </a:rPr>
              <a:t> &lt; α accept the proposal, otherwise reject it and pick a new proposal</a:t>
            </a:r>
            <a:endParaRPr lang="en-US" dirty="0" err="1">
              <a:cs typeface="Calibri"/>
            </a:endParaRP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152167-9B61-45C1-8B55-54DD67B1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7428" y="1715294"/>
            <a:ext cx="5894572" cy="39360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FC9A8-7F1C-4D6F-9CC5-844F2FFF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56D2-9B7A-42B3-8AC9-BD5F0BA7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250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C9C-C9A9-4E45-A1D9-BFFBA68D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Analytic Derivation of The Microburst Fraction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2C443-1318-4289-88E8-8BEA7D21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A9D4-C434-4005-883B-B6C2C1B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4CE5-A93E-4BDC-84AC-8321638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4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39868-CDAB-4360-A35E-3C1E9FF3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01723-5BF2-4260-9FD0-107A2641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01F3DE-76E2-4640-B221-55B3672D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3" y="271402"/>
            <a:ext cx="8090814" cy="60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52E58-F5E3-4404-98AD-DD931045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4509F-3D88-4359-A5F9-8B611F66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D795B1-4E8D-4CC4-ACAA-AAF25B3D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02" y="62764"/>
            <a:ext cx="6302297" cy="25972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D19D6C-36EC-4BC7-B3D9-C9313D9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66" y="2659069"/>
            <a:ext cx="6302298" cy="42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1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8840-F609-467C-92A5-1F29B5C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Continuous Microburst Size PDF 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797A9-31B7-488F-AD9B-001B978C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82EE-7901-40D0-8C39-8480483B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1E1B-3FDF-4C70-96B4-5D150345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9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3633-CBED-4849-9B61-3413584B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A4E8A-4290-49BE-86DF-7B67DC17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F99EB-4D63-4FD6-BB16-02711DA29F5B}"/>
              </a:ext>
            </a:extLst>
          </p:cNvPr>
          <p:cNvSpPr txBox="1"/>
          <p:nvPr/>
        </p:nvSpPr>
        <p:spPr>
          <a:xfrm>
            <a:off x="4724400" y="3200400"/>
            <a:ext cx="3614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Address Paul's comment first</a:t>
            </a:r>
          </a:p>
        </p:txBody>
      </p:sp>
    </p:spTree>
    <p:extLst>
      <p:ext uri="{BB962C8B-B14F-4D97-AF65-F5344CB8AC3E}">
        <p14:creationId xmlns:p14="http://schemas.microsoft.com/office/powerpoint/2010/main" val="221213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  <a:endParaRPr lang="en-US" sz="2200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CAD-B4BB-4F38-8DA6-CF80AE3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Single Wave Characteristics Derivation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E2E9-0656-41CD-9030-C3904290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7015-F52E-49D1-9CDD-1ECA2F22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A0220-FD7C-4518-861E-742525DC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2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C6D-7028-4BD8-B463-4E4533C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Charged Particle Motion in Magnetic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8F07D-B470-44C1-B67E-43E231389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98A2E-6735-4E3C-8BBF-37313B8A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5BCC-8865-4ACF-862D-8481BEAB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887D3F-6019-439F-9118-86B1884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" y="3203703"/>
            <a:ext cx="6365822" cy="302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Particle's Pitch Angle, 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747536" y="6239334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380C9C-ADC9-4241-BD39-BE8217878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8007" y="1226590"/>
            <a:ext cx="5479473" cy="1970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B702B-EFA6-490D-8ACE-AFE35529F60A}"/>
              </a:ext>
            </a:extLst>
          </p:cNvPr>
          <p:cNvSpPr txBox="1"/>
          <p:nvPr/>
        </p:nvSpPr>
        <p:spPr>
          <a:xfrm>
            <a:off x="7599219" y="856672"/>
            <a:ext cx="13231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large α</a:t>
            </a:r>
            <a:endParaRPr lang="en-US" sz="220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A7EC5-EF4C-4698-9F0E-9D9E790FBEC8}"/>
              </a:ext>
            </a:extLst>
          </p:cNvPr>
          <p:cNvSpPr txBox="1"/>
          <p:nvPr/>
        </p:nvSpPr>
        <p:spPr>
          <a:xfrm>
            <a:off x="9735127" y="856672"/>
            <a:ext cx="13346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small α</a:t>
            </a:r>
            <a:endParaRPr lang="en-US" sz="22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D7B540-E0AE-4F1E-BC76-F8294536CEFC}"/>
              </a:ext>
            </a:extLst>
          </p:cNvPr>
          <p:cNvSpPr/>
          <p:nvPr/>
        </p:nvSpPr>
        <p:spPr>
          <a:xfrm rot="-2760000">
            <a:off x="5887462" y="3897211"/>
            <a:ext cx="399738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C72BF-B0FE-4CF9-9E00-53C5547E75D8}"/>
              </a:ext>
            </a:extLst>
          </p:cNvPr>
          <p:cNvSpPr/>
          <p:nvPr/>
        </p:nvSpPr>
        <p:spPr>
          <a:xfrm rot="2580000">
            <a:off x="5873020" y="5492019"/>
            <a:ext cx="424720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BAA460-8A11-46A3-99B6-89E20628349D}"/>
              </a:ext>
            </a:extLst>
          </p:cNvPr>
          <p:cNvSpPr/>
          <p:nvPr/>
        </p:nvSpPr>
        <p:spPr>
          <a:xfrm rot="6780000">
            <a:off x="2987413" y="5754346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26E9AC-F54A-4E2F-96B1-D48101C0C6D6}"/>
              </a:ext>
            </a:extLst>
          </p:cNvPr>
          <p:cNvSpPr/>
          <p:nvPr/>
        </p:nvSpPr>
        <p:spPr>
          <a:xfrm rot="4440000">
            <a:off x="3012396" y="3630739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E6B2D-3D6C-42B2-B878-2509C062D7BA}"/>
              </a:ext>
            </a:extLst>
          </p:cNvPr>
          <p:cNvSpPr txBox="1"/>
          <p:nvPr/>
        </p:nvSpPr>
        <p:spPr>
          <a:xfrm>
            <a:off x="841791" y="1666250"/>
            <a:ext cx="40423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Angle between the local magnetic field and the velocity vectors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B7004-864B-4357-A9CA-182697C91711}"/>
              </a:ext>
            </a:extLst>
          </p:cNvPr>
          <p:cNvSpPr txBox="1"/>
          <p:nvPr/>
        </p:nvSpPr>
        <p:spPr>
          <a:xfrm>
            <a:off x="7517879" y="4382437"/>
            <a:ext cx="40048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Small α particle will mirror closer to the magnetic equator relative to a large α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3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 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particle 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Whistler-mode Chorus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from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blipFill>
                <a:blip r:embed="rId5"/>
                <a:stretch>
                  <a:fillRect l="-1408" t="-1504" b="-45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6A8A6C9-D34B-46B2-B412-25DCEECBA2B2}"/>
              </a:ext>
            </a:extLst>
          </p:cNvPr>
          <p:cNvSpPr txBox="1"/>
          <p:nvPr/>
        </p:nvSpPr>
        <p:spPr>
          <a:xfrm>
            <a:off x="586409" y="1690688"/>
            <a:ext cx="4790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circularly polarized wave traveling along the background magnetic field in the </a:t>
            </a:r>
            <a:r>
              <a:rPr lang="en-US" i="1" dirty="0"/>
              <a:t>z</a:t>
            </a:r>
            <a:r>
              <a:rPr lang="en-US" dirty="0"/>
              <a:t> direction.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60C63E-5EC3-42CF-BEFE-06050336F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3" y="2608623"/>
            <a:ext cx="4178684" cy="651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7EA78-76A7-4E03-878B-EDF765E3F8C6}"/>
              </a:ext>
            </a:extLst>
          </p:cNvPr>
          <p:cNvSpPr txBox="1"/>
          <p:nvPr/>
        </p:nvSpPr>
        <p:spPr>
          <a:xfrm>
            <a:off x="675861" y="3422468"/>
            <a:ext cx="454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assume the electron is gyrating in the x-y plane with a velocity in the –z direction.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6317BE-2157-4F95-B80C-6B8BF2E18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81" y="4093029"/>
            <a:ext cx="2115368" cy="5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5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2370</Words>
  <Application>Microsoft Office PowerPoint</Application>
  <PresentationFormat>Widescreen</PresentationFormat>
  <Paragraphs>364</Paragraphs>
  <Slides>51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Particle's Pitch Angle, α</vt:lpstr>
      <vt:lpstr>Van Allen Radiation Belts</vt:lpstr>
      <vt:lpstr>Whistler-mode Chorus Waves</vt:lpstr>
      <vt:lpstr>Toy model of wave-particle scattering with field-aligned chorus</vt:lpstr>
      <vt:lpstr>Toy model of wave-particle scattering (cont)</vt:lpstr>
      <vt:lpstr>Electron Microbursts</vt:lpstr>
      <vt:lpstr>Electron Microbursts (cont)</vt:lpstr>
      <vt:lpstr>The Microburst Scattering Mechanism</vt:lpstr>
      <vt:lpstr>Estimating the size of a bouncing packet microburst with FIREBIRD-II</vt:lpstr>
      <vt:lpstr>The FIREBIRD-II Mission</vt:lpstr>
      <vt:lpstr>Determine The Size of Microbursts</vt:lpstr>
      <vt:lpstr>Microburst Observation</vt:lpstr>
      <vt:lpstr>Microburst Size Estimated From Orbit Geometry</vt:lpstr>
      <vt:lpstr>Microburst Size Distribution Derived with AeroCube-6</vt:lpstr>
      <vt:lpstr>The AeroCube 6 (AC-6) mission</vt:lpstr>
      <vt:lpstr>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Microburst size distribution mapped to magnetic equator</vt:lpstr>
      <vt:lpstr>Compare The Microburst and Wave Distributions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Path Forward</vt:lpstr>
      <vt:lpstr>Acknowledgements </vt:lpstr>
      <vt:lpstr>Backup Slides </vt:lpstr>
      <vt:lpstr>Microburst Size Estimated From FIREBIRD-II</vt:lpstr>
      <vt:lpstr>PowerPoint Presentation</vt:lpstr>
      <vt:lpstr>Markov Chain Monte Carlo</vt:lpstr>
      <vt:lpstr>Bayes Theorem</vt:lpstr>
      <vt:lpstr>Metropolis–Hastings MCMC Sampler</vt:lpstr>
      <vt:lpstr>Analytic Derivation of The Microburst Fraction </vt:lpstr>
      <vt:lpstr>PowerPoint Presentation</vt:lpstr>
      <vt:lpstr>PowerPoint Presentation</vt:lpstr>
      <vt:lpstr>Continuous Microburst Size PDF Models</vt:lpstr>
      <vt:lpstr>PowerPoint Presentation</vt:lpstr>
      <vt:lpstr>Single Wave Characteristics Derivation</vt:lpstr>
      <vt:lpstr>Charged Particle Motion in Magnetic Fields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1333</cp:revision>
  <dcterms:created xsi:type="dcterms:W3CDTF">2013-07-15T20:26:40Z</dcterms:created>
  <dcterms:modified xsi:type="dcterms:W3CDTF">2019-09-30T21:50:30Z</dcterms:modified>
</cp:coreProperties>
</file>